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18"/>
  </p:notesMasterIdLst>
  <p:handoutMasterIdLst>
    <p:handoutMasterId r:id="rId19"/>
  </p:handoutMasterIdLst>
  <p:sldIdLst>
    <p:sldId id="446" r:id="rId5"/>
    <p:sldId id="447" r:id="rId6"/>
    <p:sldId id="449" r:id="rId7"/>
    <p:sldId id="427" r:id="rId8"/>
    <p:sldId id="441" r:id="rId9"/>
    <p:sldId id="453" r:id="rId10"/>
    <p:sldId id="434" r:id="rId11"/>
    <p:sldId id="454" r:id="rId12"/>
    <p:sldId id="455" r:id="rId13"/>
    <p:sldId id="433" r:id="rId14"/>
    <p:sldId id="452" r:id="rId15"/>
    <p:sldId id="426" r:id="rId16"/>
    <p:sldId id="44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BBBBBB"/>
    <a:srgbClr val="B9B9B9"/>
    <a:srgbClr val="7C6560"/>
    <a:srgbClr val="29282D"/>
    <a:srgbClr val="E288B6"/>
    <a:srgbClr val="D75078"/>
    <a:srgbClr val="B38F6A"/>
    <a:srgbClr val="6667AB"/>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719"/>
  </p:normalViewPr>
  <p:slideViewPr>
    <p:cSldViewPr snapToGrid="0">
      <p:cViewPr varScale="1">
        <p:scale>
          <a:sx n="118" d="100"/>
          <a:sy n="118" d="100"/>
        </p:scale>
        <p:origin x="208" y="920"/>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12/9/22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9398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380546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615BCF-C467-6298-5DB3-E6295E6F09CC}"/>
              </a:ext>
            </a:extLst>
          </p:cNvPr>
          <p:cNvPicPr>
            <a:picLocks noChangeAspect="1"/>
          </p:cNvPicPr>
          <p:nvPr/>
        </p:nvPicPr>
        <p:blipFill>
          <a:blip r:embed="rId3"/>
          <a:stretch>
            <a:fillRect/>
          </a:stretch>
        </p:blipFill>
        <p:spPr>
          <a:xfrm>
            <a:off x="0" y="0"/>
            <a:ext cx="12187110" cy="6858000"/>
          </a:xfrm>
          <a:prstGeom prst="rect">
            <a:avLst/>
          </a:prstGeom>
        </p:spPr>
      </p:pic>
      <p:sp>
        <p:nvSpPr>
          <p:cNvPr id="12" name="Title 6">
            <a:extLst>
              <a:ext uri="{FF2B5EF4-FFF2-40B4-BE49-F238E27FC236}">
                <a16:creationId xmlns:a16="http://schemas.microsoft.com/office/drawing/2014/main" id="{E2E1E155-3F0F-2704-084C-CF3558520D38}"/>
              </a:ext>
            </a:extLst>
          </p:cNvPr>
          <p:cNvSpPr>
            <a:spLocks noGrp="1"/>
          </p:cNvSpPr>
          <p:nvPr>
            <p:ph type="title"/>
          </p:nvPr>
        </p:nvSpPr>
        <p:spPr>
          <a:xfrm>
            <a:off x="71309" y="-16117"/>
            <a:ext cx="6054904" cy="2073517"/>
          </a:xfrm>
        </p:spPr>
        <p:txBody>
          <a:bodyPr>
            <a:normAutofit/>
          </a:bodyPr>
          <a:lstStyle/>
          <a:p>
            <a:pPr algn="ctr"/>
            <a:r>
              <a:rPr lang="en-US" b="1" dirty="0">
                <a:solidFill>
                  <a:schemeClr val="accent4">
                    <a:lumMod val="75000"/>
                  </a:schemeClr>
                </a:solidFill>
              </a:rPr>
              <a:t>AGURI BRAND</a:t>
            </a:r>
            <a:br>
              <a:rPr lang="en-US" b="1" dirty="0">
                <a:solidFill>
                  <a:schemeClr val="accent4">
                    <a:lumMod val="75000"/>
                  </a:schemeClr>
                </a:solidFill>
              </a:rPr>
            </a:br>
            <a:r>
              <a:rPr lang="en-US" b="1" dirty="0">
                <a:solidFill>
                  <a:schemeClr val="accent4">
                    <a:lumMod val="75000"/>
                  </a:schemeClr>
                </a:solidFill>
              </a:rPr>
              <a:t>&amp;</a:t>
            </a:r>
            <a:br>
              <a:rPr lang="en-US" b="1" dirty="0">
                <a:solidFill>
                  <a:schemeClr val="accent4">
                    <a:lumMod val="75000"/>
                  </a:schemeClr>
                </a:solidFill>
              </a:rPr>
            </a:br>
            <a:r>
              <a:rPr lang="en-US" b="1" dirty="0">
                <a:solidFill>
                  <a:schemeClr val="accent4">
                    <a:lumMod val="75000"/>
                  </a:schemeClr>
                </a:solidFill>
              </a:rPr>
              <a:t>PASCAL IMITATION JEWELRY</a:t>
            </a:r>
          </a:p>
        </p:txBody>
      </p:sp>
      <p:sp>
        <p:nvSpPr>
          <p:cNvPr id="13" name="Title 6">
            <a:extLst>
              <a:ext uri="{FF2B5EF4-FFF2-40B4-BE49-F238E27FC236}">
                <a16:creationId xmlns:a16="http://schemas.microsoft.com/office/drawing/2014/main" id="{EBCF7183-FA22-3268-3DAC-68FE3F14E0EC}"/>
              </a:ext>
            </a:extLst>
          </p:cNvPr>
          <p:cNvSpPr txBox="1">
            <a:spLocks/>
          </p:cNvSpPr>
          <p:nvPr/>
        </p:nvSpPr>
        <p:spPr>
          <a:xfrm>
            <a:off x="71309" y="5431971"/>
            <a:ext cx="6054904" cy="1251857"/>
          </a:xfrm>
          <a:prstGeom prst="rect">
            <a:avLst/>
          </a:prstGeom>
        </p:spPr>
        <p:txBody>
          <a:bodyPr vert="horz" lIns="91440" tIns="45720" rIns="91440" bIns="45720" rtlCol="0" anchor="ctr">
            <a:norm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r>
              <a:rPr lang="en-US" sz="1800" b="1" i="1" dirty="0">
                <a:solidFill>
                  <a:srgbClr val="C00000"/>
                </a:solidFill>
              </a:rPr>
              <a:t>T2207E – SEM 1 – GROUP 2</a:t>
            </a:r>
          </a:p>
          <a:p>
            <a:r>
              <a:rPr lang="en-US" sz="1800" b="1" i="1" dirty="0">
                <a:solidFill>
                  <a:srgbClr val="C00000"/>
                </a:solidFill>
              </a:rPr>
              <a:t>12.2022</a:t>
            </a:r>
          </a:p>
        </p:txBody>
      </p:sp>
    </p:spTree>
    <p:extLst>
      <p:ext uri="{BB962C8B-B14F-4D97-AF65-F5344CB8AC3E}">
        <p14:creationId xmlns:p14="http://schemas.microsoft.com/office/powerpoint/2010/main" val="15583151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THE STAR OF THE SHOW</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547872"/>
          </a:xfrm>
        </p:spPr>
        <p:txBody>
          <a:bodyPr/>
          <a:lstStyle/>
          <a:p>
            <a:r>
              <a:rPr lang="en-US" sz="1800" dirty="0">
                <a:effectLst/>
                <a:latin typeface="Segoe UI" panose="020B0502040204020203" pitchFamily="34" charset="0"/>
              </a:rPr>
              <a:t>When you want a more elegant approach, the dynamic presence of PANTONE Very Peri shines as the star of the show in this palette of classics and neutrals whose understated stylishness conveys a message of timeless sophistication.</a:t>
            </a:r>
            <a:endParaRPr lang="en-US" dirty="0"/>
          </a:p>
        </p:txBody>
      </p:sp>
      <p:pic>
        <p:nvPicPr>
          <p:cNvPr id="7" name="Picture Placeholder 6" descr="Picture of a spiral staircase">
            <a:extLst>
              <a:ext uri="{FF2B5EF4-FFF2-40B4-BE49-F238E27FC236}">
                <a16:creationId xmlns:a16="http://schemas.microsoft.com/office/drawing/2014/main" id="{85B5D68D-0A19-45D6-AE1A-3B9217CF47B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a:stretch/>
        </p:blipFill>
        <p:spPr>
          <a:xfrm>
            <a:off x="6997700" y="914400"/>
            <a:ext cx="4334256" cy="5093208"/>
          </a:xfrm>
        </p:spPr>
      </p:pic>
    </p:spTree>
    <p:extLst>
      <p:ext uri="{BB962C8B-B14F-4D97-AF65-F5344CB8AC3E}">
        <p14:creationId xmlns:p14="http://schemas.microsoft.com/office/powerpoint/2010/main" val="29433885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dirty="0"/>
              <a:t>AMUSEMENTS</a:t>
            </a:r>
          </a:p>
        </p:txBody>
      </p:sp>
      <p:pic>
        <p:nvPicPr>
          <p:cNvPr id="22" name="Picture Placeholder 21" descr="Color swatch tawny orange">
            <a:extLst>
              <a:ext uri="{FF2B5EF4-FFF2-40B4-BE49-F238E27FC236}">
                <a16:creationId xmlns:a16="http://schemas.microsoft.com/office/drawing/2014/main" id="{E90EFA49-87AA-420E-A193-C2516084479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ery peri">
            <a:extLst>
              <a:ext uri="{FF2B5EF4-FFF2-40B4-BE49-F238E27FC236}">
                <a16:creationId xmlns:a16="http://schemas.microsoft.com/office/drawing/2014/main" id="{385F869F-60E2-47C0-BAF7-5ADA904E37D4}"/>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6" name="Picture Placeholder 25" descr="Color swatch iced coffee">
            <a:extLst>
              <a:ext uri="{FF2B5EF4-FFF2-40B4-BE49-F238E27FC236}">
                <a16:creationId xmlns:a16="http://schemas.microsoft.com/office/drawing/2014/main" id="{500B9E95-A0B6-44ED-A5B9-1DE0AF493FA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8" name="Picture Placeholder 27" descr="Color swatch pink flambe">
            <a:extLst>
              <a:ext uri="{FF2B5EF4-FFF2-40B4-BE49-F238E27FC236}">
                <a16:creationId xmlns:a16="http://schemas.microsoft.com/office/drawing/2014/main" id="{6C08EE4B-CAD5-4A12-8042-F3968B07C475}"/>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0" name="Picture Placeholder 29" descr="Color swatch fuchsia pink">
            <a:extLst>
              <a:ext uri="{FF2B5EF4-FFF2-40B4-BE49-F238E27FC236}">
                <a16:creationId xmlns:a16="http://schemas.microsoft.com/office/drawing/2014/main" id="{87CFE92E-F489-4195-ABCD-D89E2663F9D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2" name="Picture Placeholder 31" descr="Color swatch paradise pink">
            <a:extLst>
              <a:ext uri="{FF2B5EF4-FFF2-40B4-BE49-F238E27FC236}">
                <a16:creationId xmlns:a16="http://schemas.microsoft.com/office/drawing/2014/main" id="{DD6340D8-6347-4F3C-B04F-6B0AFD6AD08F}"/>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4" name="Picture Placeholder 33" descr="Color swatch cornsilk">
            <a:extLst>
              <a:ext uri="{FF2B5EF4-FFF2-40B4-BE49-F238E27FC236}">
                <a16:creationId xmlns:a16="http://schemas.microsoft.com/office/drawing/2014/main" id="{939A25C6-0BAB-4696-BEB2-EA80D9A5873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36" name="Picture Placeholder 35" descr="Color swatch tourmaline">
            <a:extLst>
              <a:ext uri="{FF2B5EF4-FFF2-40B4-BE49-F238E27FC236}">
                <a16:creationId xmlns:a16="http://schemas.microsoft.com/office/drawing/2014/main" id="{C9DE44EF-C424-4FDE-932C-92EAB598B2A7}"/>
              </a:ext>
            </a:extLst>
          </p:cNvPr>
          <p:cNvPicPr>
            <a:picLocks noGrp="1" noChangeAspect="1"/>
          </p:cNvPicPr>
          <p:nvPr>
            <p:ph type="pic" sz="quarter" idx="20"/>
          </p:nvPr>
        </p:nvPicPr>
        <p:blipFill rotWithShape="1">
          <a:blip r:embed="rId9"/>
          <a:srcRect l="257" r="257"/>
          <a:stretch/>
        </p:blipFill>
        <p:spPr>
          <a:xfrm>
            <a:off x="10122408" y="4087368"/>
            <a:ext cx="1499616" cy="2194560"/>
          </a:xfrm>
        </p:spPr>
      </p:pic>
    </p:spTree>
    <p:extLst>
      <p:ext uri="{BB962C8B-B14F-4D97-AF65-F5344CB8AC3E}">
        <p14:creationId xmlns:p14="http://schemas.microsoft.com/office/powerpoint/2010/main" val="31068320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a:t>AMUSEMENTS </a:t>
            </a:r>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a:effectLst/>
                <a:latin typeface="Segoe UI" panose="020B0502040204020203" pitchFamily="34" charset="0"/>
              </a:rPr>
              <a:t>Use this color palette when you want to tell a joyous and whimsical story. In this palette, PANTONE Very Peri injects a sense of playful freshness into the design, exuding a good-natured warmth that quickly engages the eye.</a:t>
            </a:r>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a:normAutofit/>
          </a:bodyPr>
          <a:lstStyle/>
          <a:p>
            <a:r>
              <a:rPr lang="en-US" dirty="0"/>
              <a:t>USE THESE COLORS IN ANY POWERPOINT PRESENTATION</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2540000"/>
            <a:ext cx="6591300" cy="3403600"/>
          </a:xfrm>
        </p:spPr>
        <p:txBody>
          <a:bodyPr tIns="0" bIns="0">
            <a:noAutofit/>
          </a:bodyPr>
          <a:lstStyle/>
          <a:p>
            <a:r>
              <a:rPr lang="en-US" dirty="0"/>
              <a:t>Select a shape or text box border. When you do that, the </a:t>
            </a:r>
            <a:r>
              <a:rPr lang="en-US" b="1" dirty="0"/>
              <a:t>Shape Format </a:t>
            </a:r>
            <a:r>
              <a:rPr lang="en-US" dirty="0"/>
              <a:t>tab appears. </a:t>
            </a:r>
            <a:br>
              <a:rPr lang="en-US" dirty="0"/>
            </a:br>
            <a:br>
              <a:rPr lang="en-US" dirty="0"/>
            </a:br>
            <a:endParaRPr lang="en-US" dirty="0"/>
          </a:p>
          <a:p>
            <a:r>
              <a:rPr lang="en-US" dirty="0"/>
              <a:t>On the </a:t>
            </a:r>
            <a:r>
              <a:rPr lang="en-US" b="1" dirty="0"/>
              <a:t>Shape Format </a:t>
            </a:r>
            <a:r>
              <a:rPr lang="en-US" dirty="0"/>
              <a:t>tab, select </a:t>
            </a:r>
            <a:r>
              <a:rPr lang="en-US" b="1" dirty="0"/>
              <a:t>Shape Fill </a:t>
            </a:r>
            <a:r>
              <a:rPr lang="en-US" dirty="0"/>
              <a:t>&gt;</a:t>
            </a:r>
            <a:r>
              <a:rPr lang="en-US" b="1" dirty="0"/>
              <a:t> More Fill Colors</a:t>
            </a:r>
            <a:r>
              <a:rPr lang="en-US" dirty="0"/>
              <a:t>.</a:t>
            </a:r>
          </a:p>
          <a:p>
            <a:r>
              <a:rPr lang="en-US" dirty="0"/>
              <a:t>In the </a:t>
            </a:r>
            <a:r>
              <a:rPr lang="en-US" b="1" dirty="0"/>
              <a:t>Colors</a:t>
            </a:r>
            <a:r>
              <a:rPr lang="en-US" dirty="0"/>
              <a:t> box, select the </a:t>
            </a:r>
            <a:r>
              <a:rPr lang="en-US" b="1" dirty="0"/>
              <a:t>Custom</a:t>
            </a:r>
            <a:r>
              <a:rPr lang="en-US" dirty="0"/>
              <a:t> tab. </a:t>
            </a:r>
          </a:p>
          <a:p>
            <a:r>
              <a:rPr lang="en-US" dirty="0"/>
              <a:t>Enter the </a:t>
            </a:r>
            <a:r>
              <a:rPr lang="en-US" b="1" dirty="0"/>
              <a:t>Hex</a:t>
            </a:r>
            <a:r>
              <a:rPr lang="en-US" dirty="0"/>
              <a:t> value of the color you want to use.</a:t>
            </a:r>
          </a:p>
          <a:p>
            <a:endParaRPr lang="en-US" dirty="0"/>
          </a:p>
          <a:p>
            <a:endParaRPr lang="en-US" dirty="0"/>
          </a:p>
        </p:txBody>
      </p:sp>
      <p:sp>
        <p:nvSpPr>
          <p:cNvPr id="7" name="TextBox 6">
            <a:extLst>
              <a:ext uri="{FF2B5EF4-FFF2-40B4-BE49-F238E27FC236}">
                <a16:creationId xmlns:a16="http://schemas.microsoft.com/office/drawing/2014/main" id="{B8B20C6C-45E3-4E4C-90FE-16001AF4580A}"/>
              </a:ext>
            </a:extLst>
          </p:cNvPr>
          <p:cNvSpPr txBox="1"/>
          <p:nvPr/>
        </p:nvSpPr>
        <p:spPr>
          <a:xfrm>
            <a:off x="788934" y="3300967"/>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pic>
        <p:nvPicPr>
          <p:cNvPr id="25" name="Picture Placeholder 24" descr="Screen shot of colors menu">
            <a:extLst>
              <a:ext uri="{FF2B5EF4-FFF2-40B4-BE49-F238E27FC236}">
                <a16:creationId xmlns:a16="http://schemas.microsoft.com/office/drawing/2014/main" id="{3A3C5CBC-9F9C-4F88-847E-7EB8E3B712B9}"/>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p:blipFill>
        <p:spPr>
          <a:xfrm>
            <a:off x="8115300" y="1384300"/>
            <a:ext cx="3410712" cy="4572000"/>
          </a:xfrm>
          <a:ln>
            <a:noFill/>
          </a:ln>
        </p:spPr>
      </p:pic>
    </p:spTree>
    <p:extLst>
      <p:ext uri="{BB962C8B-B14F-4D97-AF65-F5344CB8AC3E}">
        <p14:creationId xmlns:p14="http://schemas.microsoft.com/office/powerpoint/2010/main" val="3664434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chemeClr val="accent6">
              <a:alpha val="753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BBBBBB"/>
              </a:highlight>
            </a:endParaRPr>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44783" y="283557"/>
            <a:ext cx="2318658" cy="903767"/>
          </a:xfrm>
        </p:spPr>
        <p:txBody>
          <a:bodyPr/>
          <a:lstStyle/>
          <a:p>
            <a:r>
              <a:rPr lang="en-US" dirty="0"/>
              <a:t>About us</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704112" y="1651970"/>
            <a:ext cx="6041574" cy="3554060"/>
          </a:xfrm>
        </p:spPr>
        <p:txBody>
          <a:bodyPr/>
          <a:lstStyle/>
          <a:p>
            <a:pPr algn="just"/>
            <a:r>
              <a:rPr lang="en-US" dirty="0"/>
              <a:t>“PASCAL IMITATION JEWELLERY” is one of the leading manufacturers and suppliers of Precious, Semi precious and Artificial Jewelry. They sell them under different brand names. The Quality of the products are renowned for striking features such as smooth polish, stunning design and excelling clarity, look and feature, luster. The shop owner wishes to have the website of the jeweler shop where in they want to describe all the type, brands of the product.</a:t>
            </a:r>
          </a:p>
        </p:txBody>
      </p:sp>
      <p:pic>
        <p:nvPicPr>
          <p:cNvPr id="10" name="Picture 9">
            <a:extLst>
              <a:ext uri="{FF2B5EF4-FFF2-40B4-BE49-F238E27FC236}">
                <a16:creationId xmlns:a16="http://schemas.microsoft.com/office/drawing/2014/main" id="{5F175542-A9A4-B350-0812-B69902370AAB}"/>
              </a:ext>
            </a:extLst>
          </p:cNvPr>
          <p:cNvPicPr>
            <a:picLocks noChangeAspect="1"/>
          </p:cNvPicPr>
          <p:nvPr/>
        </p:nvPicPr>
        <p:blipFill>
          <a:blip r:embed="rId4"/>
          <a:stretch>
            <a:fillRect/>
          </a:stretch>
        </p:blipFill>
        <p:spPr>
          <a:xfrm>
            <a:off x="362856" y="1841500"/>
            <a:ext cx="4978400" cy="3175000"/>
          </a:xfrm>
          <a:prstGeom prst="rect">
            <a:avLst/>
          </a:prstGeom>
        </p:spPr>
      </p:pic>
    </p:spTree>
    <p:extLst>
      <p:ext uri="{BB962C8B-B14F-4D97-AF65-F5344CB8AC3E}">
        <p14:creationId xmlns:p14="http://schemas.microsoft.com/office/powerpoint/2010/main" val="3898511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Our team</a:t>
            </a:r>
          </a:p>
        </p:txBody>
      </p:sp>
      <p:pic>
        <p:nvPicPr>
          <p:cNvPr id="28" name="Picture Placeholder 27">
            <a:extLst>
              <a:ext uri="{FF2B5EF4-FFF2-40B4-BE49-F238E27FC236}">
                <a16:creationId xmlns:a16="http://schemas.microsoft.com/office/drawing/2014/main" id="{98411AB0-B6CD-3B09-D058-8DDEFC7FE9F7}"/>
              </a:ext>
            </a:extLst>
          </p:cNvPr>
          <p:cNvPicPr>
            <a:picLocks noGrp="1" noChangeAspect="1"/>
          </p:cNvPicPr>
          <p:nvPr>
            <p:ph type="pic" sz="quarter" idx="13"/>
          </p:nvPr>
        </p:nvPicPr>
        <p:blipFill>
          <a:blip r:embed="rId2"/>
          <a:srcRect t="990" b="990"/>
          <a:stretch>
            <a:fillRect/>
          </a:stretch>
        </p:blipFill>
        <p:spPr>
          <a:xfrm>
            <a:off x="5649795" y="306818"/>
            <a:ext cx="2044228" cy="2991553"/>
          </a:xfrm>
        </p:spPr>
      </p:pic>
      <p:pic>
        <p:nvPicPr>
          <p:cNvPr id="31" name="Picture Placeholder 30">
            <a:extLst>
              <a:ext uri="{FF2B5EF4-FFF2-40B4-BE49-F238E27FC236}">
                <a16:creationId xmlns:a16="http://schemas.microsoft.com/office/drawing/2014/main" id="{3BDC8CFD-7635-22C3-9A68-7BE9997CFE16}"/>
              </a:ext>
            </a:extLst>
          </p:cNvPr>
          <p:cNvPicPr>
            <a:picLocks noGrp="1" noChangeAspect="1"/>
          </p:cNvPicPr>
          <p:nvPr>
            <p:ph type="pic" sz="quarter" idx="14"/>
          </p:nvPr>
        </p:nvPicPr>
        <p:blipFill>
          <a:blip r:embed="rId3"/>
          <a:srcRect t="990" b="990"/>
          <a:stretch>
            <a:fillRect/>
          </a:stretch>
        </p:blipFill>
        <p:spPr>
          <a:xfrm>
            <a:off x="8245003" y="306817"/>
            <a:ext cx="2044229" cy="2991554"/>
          </a:xfrm>
        </p:spPr>
      </p:pic>
      <p:pic>
        <p:nvPicPr>
          <p:cNvPr id="40" name="Picture Placeholder 39">
            <a:extLst>
              <a:ext uri="{FF2B5EF4-FFF2-40B4-BE49-F238E27FC236}">
                <a16:creationId xmlns:a16="http://schemas.microsoft.com/office/drawing/2014/main" id="{38E99202-4B78-7641-5042-68A9BEB561D4}"/>
              </a:ext>
            </a:extLst>
          </p:cNvPr>
          <p:cNvPicPr>
            <a:picLocks noGrp="1" noChangeAspect="1"/>
          </p:cNvPicPr>
          <p:nvPr>
            <p:ph type="pic" sz="quarter" idx="18"/>
          </p:nvPr>
        </p:nvPicPr>
        <p:blipFill>
          <a:blip r:embed="rId4"/>
          <a:srcRect t="990" b="990"/>
          <a:stretch>
            <a:fillRect/>
          </a:stretch>
        </p:blipFill>
        <p:spPr>
          <a:xfrm>
            <a:off x="6995217" y="3559629"/>
            <a:ext cx="2044228" cy="2991553"/>
          </a:xfrm>
        </p:spPr>
      </p:pic>
      <p:pic>
        <p:nvPicPr>
          <p:cNvPr id="43" name="Picture 42">
            <a:extLst>
              <a:ext uri="{FF2B5EF4-FFF2-40B4-BE49-F238E27FC236}">
                <a16:creationId xmlns:a16="http://schemas.microsoft.com/office/drawing/2014/main" id="{621FE998-3B4F-0BFB-FE12-B4565A64C305}"/>
              </a:ext>
            </a:extLst>
          </p:cNvPr>
          <p:cNvPicPr>
            <a:picLocks noChangeAspect="1"/>
          </p:cNvPicPr>
          <p:nvPr/>
        </p:nvPicPr>
        <p:blipFill>
          <a:blip r:embed="rId5"/>
          <a:stretch>
            <a:fillRect/>
          </a:stretch>
        </p:blipFill>
        <p:spPr>
          <a:xfrm>
            <a:off x="4337218" y="3559628"/>
            <a:ext cx="2070385" cy="2991553"/>
          </a:xfrm>
          <a:prstGeom prst="rect">
            <a:avLst/>
          </a:prstGeom>
        </p:spPr>
      </p:pic>
    </p:spTree>
    <p:extLst>
      <p:ext uri="{BB962C8B-B14F-4D97-AF65-F5344CB8AC3E}">
        <p14:creationId xmlns:p14="http://schemas.microsoft.com/office/powerpoint/2010/main" val="23821487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31800" y="822960"/>
            <a:ext cx="3619501" cy="877824"/>
          </a:xfrm>
        </p:spPr>
        <p:txBody>
          <a:bodyP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Implementation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Environment</a:t>
            </a:r>
            <a:r>
              <a:rPr lang="en-VN" dirty="0">
                <a:effectLst/>
              </a:rPr>
              <a:t> </a:t>
            </a:r>
            <a:endParaRPr lang="en-US" dirty="0"/>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pPr algn="just"/>
            <a:r>
              <a:rPr lang="en-US" dirty="0">
                <a:effectLst/>
                <a:latin typeface="Helvetica Neue" panose="02000503000000020004" pitchFamily="2" charset="0"/>
              </a:rPr>
              <a:t>(1) HTML5/ CSS/ TypeScript</a:t>
            </a:r>
          </a:p>
          <a:p>
            <a:pPr algn="just"/>
            <a:r>
              <a:rPr lang="en-US" dirty="0">
                <a:effectLst/>
                <a:latin typeface="Helvetica Neue" panose="02000503000000020004" pitchFamily="2" charset="0"/>
              </a:rPr>
              <a:t>(2) </a:t>
            </a:r>
            <a:r>
              <a:rPr lang="en-US" dirty="0" err="1">
                <a:effectLst/>
                <a:latin typeface="Helvetica Neue" panose="02000503000000020004" pitchFamily="2" charset="0"/>
              </a:rPr>
              <a:t>Boostrap</a:t>
            </a:r>
            <a:r>
              <a:rPr lang="en-US" dirty="0">
                <a:effectLst/>
                <a:latin typeface="Helvetica Neue" panose="02000503000000020004" pitchFamily="2" charset="0"/>
              </a:rPr>
              <a:t> / </a:t>
            </a:r>
            <a:r>
              <a:rPr lang="en-US" dirty="0" err="1">
                <a:effectLst/>
                <a:latin typeface="Helvetica Neue" panose="02000503000000020004" pitchFamily="2" charset="0"/>
              </a:rPr>
              <a:t>Jquery</a:t>
            </a:r>
            <a:endParaRPr lang="en-US" dirty="0">
              <a:effectLst/>
              <a:latin typeface="Helvetica Neue" panose="02000503000000020004" pitchFamily="2" charset="0"/>
            </a:endParaRPr>
          </a:p>
          <a:p>
            <a:pPr algn="just"/>
            <a:r>
              <a:rPr lang="en-US" dirty="0">
                <a:effectLst/>
                <a:latin typeface="Helvetica Neue" panose="02000503000000020004" pitchFamily="2" charset="0"/>
              </a:rPr>
              <a:t>(3) Node JS</a:t>
            </a:r>
          </a:p>
          <a:p>
            <a:pPr algn="just"/>
            <a:r>
              <a:rPr lang="en-US" dirty="0">
                <a:latin typeface="Helvetica Neue" panose="02000503000000020004" pitchFamily="2" charset="0"/>
              </a:rPr>
              <a:t>(4) MySQL</a:t>
            </a:r>
            <a:endParaRPr lang="en-US" dirty="0">
              <a:effectLst/>
              <a:latin typeface="Helvetica Neue" panose="02000503000000020004" pitchFamily="2" charset="0"/>
            </a:endParaRP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B717EBF5-CB3F-69DF-24E4-CFC4EAE1D6B8}"/>
              </a:ext>
            </a:extLst>
          </p:cNvPr>
          <p:cNvSpPr>
            <a:spLocks noGrp="1"/>
          </p:cNvSpPr>
          <p:nvPr>
            <p:ph type="pic" sz="quarter" idx="15"/>
          </p:nvPr>
        </p:nvSpPr>
        <p:spPr/>
      </p:sp>
      <p:pic>
        <p:nvPicPr>
          <p:cNvPr id="8" name="Picture 7">
            <a:extLst>
              <a:ext uri="{FF2B5EF4-FFF2-40B4-BE49-F238E27FC236}">
                <a16:creationId xmlns:a16="http://schemas.microsoft.com/office/drawing/2014/main" id="{5A90F7BA-21F4-87E5-0961-CD71B0F6292A}"/>
              </a:ext>
            </a:extLst>
          </p:cNvPr>
          <p:cNvPicPr>
            <a:picLocks noChangeAspect="1"/>
          </p:cNvPicPr>
          <p:nvPr/>
        </p:nvPicPr>
        <p:blipFill>
          <a:blip r:embed="rId3"/>
          <a:stretch>
            <a:fillRect/>
          </a:stretch>
        </p:blipFill>
        <p:spPr>
          <a:xfrm>
            <a:off x="4254500" y="241300"/>
            <a:ext cx="7747002" cy="6400800"/>
          </a:xfrm>
          <a:prstGeom prst="rect">
            <a:avLst/>
          </a:prstGeom>
        </p:spPr>
      </p:pic>
    </p:spTree>
    <p:extLst>
      <p:ext uri="{BB962C8B-B14F-4D97-AF65-F5344CB8AC3E}">
        <p14:creationId xmlns:p14="http://schemas.microsoft.com/office/powerpoint/2010/main" val="27081772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0" y="887186"/>
            <a:ext cx="1194763" cy="5083627"/>
          </a:xfrm>
        </p:spPr>
        <p:txBody>
          <a:bodyPr anchor="b" anchorCtr="0">
            <a:normAutofit fontScale="90000"/>
          </a:bodyPr>
          <a:lstStyle/>
          <a:p>
            <a:pPr algn="ctr"/>
            <a:r>
              <a:rPr lang="en-US" dirty="0"/>
              <a:t>D</a:t>
            </a:r>
            <a:br>
              <a:rPr lang="en-US" dirty="0"/>
            </a:br>
            <a:r>
              <a:rPr lang="en-US" dirty="0"/>
              <a:t>b</a:t>
            </a:r>
            <a:br>
              <a:rPr lang="en-US" dirty="0"/>
            </a:br>
            <a:br>
              <a:rPr lang="en-US" dirty="0"/>
            </a:br>
            <a:r>
              <a:rPr lang="en-US" dirty="0"/>
              <a:t>d</a:t>
            </a:r>
            <a:br>
              <a:rPr lang="en-US" dirty="0"/>
            </a:br>
            <a:r>
              <a:rPr lang="en-US" dirty="0"/>
              <a:t>I</a:t>
            </a:r>
            <a:br>
              <a:rPr lang="en-US" dirty="0"/>
            </a:br>
            <a:r>
              <a:rPr lang="en-US" dirty="0"/>
              <a:t>a</a:t>
            </a:r>
            <a:br>
              <a:rPr lang="en-US" dirty="0"/>
            </a:br>
            <a:r>
              <a:rPr lang="en-US" dirty="0"/>
              <a:t>g</a:t>
            </a:r>
            <a:br>
              <a:rPr lang="en-US" dirty="0"/>
            </a:br>
            <a:r>
              <a:rPr lang="en-US" dirty="0"/>
              <a:t>r</a:t>
            </a:r>
            <a:br>
              <a:rPr lang="en-US" dirty="0"/>
            </a:br>
            <a:r>
              <a:rPr lang="en-US" dirty="0"/>
              <a:t>a</a:t>
            </a:r>
            <a:br>
              <a:rPr lang="en-US" dirty="0"/>
            </a:br>
            <a:r>
              <a:rPr lang="en-US" dirty="0"/>
              <a:t>m</a:t>
            </a:r>
          </a:p>
        </p:txBody>
      </p:sp>
      <p:pic>
        <p:nvPicPr>
          <p:cNvPr id="19" name="Picture 18">
            <a:extLst>
              <a:ext uri="{FF2B5EF4-FFF2-40B4-BE49-F238E27FC236}">
                <a16:creationId xmlns:a16="http://schemas.microsoft.com/office/drawing/2014/main" id="{DD2534FA-1CB1-30CC-C040-EA85958FAC7F}"/>
              </a:ext>
            </a:extLst>
          </p:cNvPr>
          <p:cNvPicPr>
            <a:picLocks noChangeAspect="1"/>
          </p:cNvPicPr>
          <p:nvPr/>
        </p:nvPicPr>
        <p:blipFill>
          <a:blip r:embed="rId2"/>
          <a:stretch>
            <a:fillRect/>
          </a:stretch>
        </p:blipFill>
        <p:spPr>
          <a:xfrm>
            <a:off x="1194763" y="0"/>
            <a:ext cx="10997238" cy="6858000"/>
          </a:xfrm>
          <a:prstGeom prst="rect">
            <a:avLst/>
          </a:prstGeom>
        </p:spPr>
      </p:pic>
    </p:spTree>
    <p:extLst>
      <p:ext uri="{BB962C8B-B14F-4D97-AF65-F5344CB8AC3E}">
        <p14:creationId xmlns:p14="http://schemas.microsoft.com/office/powerpoint/2010/main" val="23783761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359228" y="887186"/>
            <a:ext cx="1194763" cy="5083627"/>
          </a:xfrm>
        </p:spPr>
        <p:txBody>
          <a:bodyPr anchor="b" anchorCtr="0">
            <a:normAutofit/>
          </a:bodyPr>
          <a:lstStyle/>
          <a:p>
            <a:pPr algn="ctr"/>
            <a:r>
              <a:rPr lang="en-US" dirty="0"/>
              <a:t>S</a:t>
            </a:r>
            <a:br>
              <a:rPr lang="en-US" dirty="0"/>
            </a:br>
            <a:r>
              <a:rPr lang="en-US" dirty="0"/>
              <a:t>I</a:t>
            </a:r>
            <a:br>
              <a:rPr lang="en-US" dirty="0"/>
            </a:br>
            <a:r>
              <a:rPr lang="en-US" dirty="0"/>
              <a:t>t</a:t>
            </a:r>
            <a:br>
              <a:rPr lang="en-US" dirty="0"/>
            </a:br>
            <a:r>
              <a:rPr lang="en-US" dirty="0"/>
              <a:t>e</a:t>
            </a:r>
            <a:br>
              <a:rPr lang="en-US" dirty="0"/>
            </a:br>
            <a:br>
              <a:rPr lang="en-US" dirty="0"/>
            </a:br>
            <a:r>
              <a:rPr lang="en-US" dirty="0"/>
              <a:t>m</a:t>
            </a:r>
            <a:br>
              <a:rPr lang="en-US" dirty="0"/>
            </a:br>
            <a:r>
              <a:rPr lang="en-US" dirty="0"/>
              <a:t>a</a:t>
            </a:r>
            <a:br>
              <a:rPr lang="en-US" dirty="0"/>
            </a:br>
            <a:r>
              <a:rPr lang="en-US" dirty="0"/>
              <a:t>p</a:t>
            </a:r>
            <a:br>
              <a:rPr lang="en-US" dirty="0"/>
            </a:br>
            <a:endParaRPr lang="en-US" dirty="0"/>
          </a:p>
        </p:txBody>
      </p:sp>
      <p:pic>
        <p:nvPicPr>
          <p:cNvPr id="2" name="Picture 1">
            <a:extLst>
              <a:ext uri="{FF2B5EF4-FFF2-40B4-BE49-F238E27FC236}">
                <a16:creationId xmlns:a16="http://schemas.microsoft.com/office/drawing/2014/main" id="{354497F6-0324-76CD-61CE-DECD7BB8D3BE}"/>
              </a:ext>
            </a:extLst>
          </p:cNvPr>
          <p:cNvPicPr>
            <a:picLocks noChangeAspect="1"/>
          </p:cNvPicPr>
          <p:nvPr/>
        </p:nvPicPr>
        <p:blipFill>
          <a:blip r:embed="rId2"/>
          <a:stretch>
            <a:fillRect/>
          </a:stretch>
        </p:blipFill>
        <p:spPr>
          <a:xfrm>
            <a:off x="1960756" y="1"/>
            <a:ext cx="10231244" cy="6857999"/>
          </a:xfrm>
          <a:prstGeom prst="rect">
            <a:avLst/>
          </a:prstGeom>
        </p:spPr>
      </p:pic>
    </p:spTree>
    <p:extLst>
      <p:ext uri="{BB962C8B-B14F-4D97-AF65-F5344CB8AC3E}">
        <p14:creationId xmlns:p14="http://schemas.microsoft.com/office/powerpoint/2010/main" val="15885162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product</a:t>
            </a:r>
            <a:br>
              <a:rPr lang="en-US" dirty="0"/>
            </a:br>
            <a:r>
              <a:rPr lang="en-US" dirty="0"/>
              <a:t>searching</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199" y="3095462"/>
            <a:ext cx="3465576" cy="2815481"/>
          </a:xfrm>
        </p:spPr>
        <p:txBody>
          <a:bodyPr/>
          <a:lstStyle/>
          <a:p>
            <a:pPr algn="just"/>
            <a:r>
              <a:rPr lang="en-US" sz="1800" dirty="0">
                <a:effectLst/>
                <a:latin typeface="Segoe UI" panose="020B0502040204020203" pitchFamily="34" charset="0"/>
              </a:rPr>
              <a:t>Searching allows customers to find certain products that satisfy a set of criteria. In the </a:t>
            </a:r>
            <a:r>
              <a:rPr lang="en-US" sz="1800" dirty="0" err="1">
                <a:effectLst/>
                <a:latin typeface="Segoe UI" panose="020B0502040204020203" pitchFamily="34" charset="0"/>
              </a:rPr>
              <a:t>Aguri</a:t>
            </a:r>
            <a:r>
              <a:rPr lang="en-US" sz="1800" dirty="0">
                <a:effectLst/>
                <a:latin typeface="Segoe UI" panose="020B0502040204020203" pitchFamily="34" charset="0"/>
              </a:rPr>
              <a:t> Brand, we implemented searching simple. Simple searches allow a customer to search the catalog for keywords.</a:t>
            </a:r>
            <a:endParaRPr lang="en-US" dirty="0"/>
          </a:p>
        </p:txBody>
      </p:sp>
      <p:sp>
        <p:nvSpPr>
          <p:cNvPr id="3" name="Picture Placeholder 2">
            <a:extLst>
              <a:ext uri="{FF2B5EF4-FFF2-40B4-BE49-F238E27FC236}">
                <a16:creationId xmlns:a16="http://schemas.microsoft.com/office/drawing/2014/main" id="{3A0E900B-AE75-5B34-E75F-AFC30806F699}"/>
              </a:ext>
            </a:extLst>
          </p:cNvPr>
          <p:cNvSpPr>
            <a:spLocks noGrp="1"/>
          </p:cNvSpPr>
          <p:nvPr>
            <p:ph type="pic" sz="quarter" idx="15"/>
          </p:nvPr>
        </p:nvSpPr>
        <p:spPr/>
      </p:sp>
      <p:pic>
        <p:nvPicPr>
          <p:cNvPr id="4" name="Picture 3">
            <a:extLst>
              <a:ext uri="{FF2B5EF4-FFF2-40B4-BE49-F238E27FC236}">
                <a16:creationId xmlns:a16="http://schemas.microsoft.com/office/drawing/2014/main" id="{4AC388F3-BE1B-EDE3-0787-CC909B1A2E47}"/>
              </a:ext>
            </a:extLst>
          </p:cNvPr>
          <p:cNvPicPr>
            <a:picLocks noChangeAspect="1"/>
          </p:cNvPicPr>
          <p:nvPr/>
        </p:nvPicPr>
        <p:blipFill>
          <a:blip r:embed="rId2"/>
          <a:stretch>
            <a:fillRect/>
          </a:stretch>
        </p:blipFill>
        <p:spPr>
          <a:xfrm>
            <a:off x="4709160" y="960120"/>
            <a:ext cx="6588394" cy="5074920"/>
          </a:xfrm>
          <a:prstGeom prst="rect">
            <a:avLst/>
          </a:prstGeom>
        </p:spPr>
      </p:pic>
    </p:spTree>
    <p:extLst>
      <p:ext uri="{BB962C8B-B14F-4D97-AF65-F5344CB8AC3E}">
        <p14:creationId xmlns:p14="http://schemas.microsoft.com/office/powerpoint/2010/main" val="18812600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Quick view</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199" y="2860331"/>
            <a:ext cx="3465576" cy="3174709"/>
          </a:xfrm>
        </p:spPr>
        <p:txBody>
          <a:bodyPr/>
          <a:lstStyle/>
          <a:p>
            <a:pPr algn="just"/>
            <a:r>
              <a:rPr lang="en-US" b="0" i="0" dirty="0">
                <a:solidFill>
                  <a:srgbClr val="202124"/>
                </a:solidFill>
                <a:effectLst/>
                <a:latin typeface="arial" panose="020B0604020202020204" pitchFamily="34" charset="0"/>
              </a:rPr>
              <a:t>The quick view feature makes it easier for your customers to </a:t>
            </a:r>
            <a:r>
              <a:rPr lang="en-US" b="1" i="0" dirty="0">
                <a:solidFill>
                  <a:srgbClr val="202124"/>
                </a:solidFill>
                <a:effectLst/>
                <a:latin typeface="arial" panose="020B0604020202020204" pitchFamily="34" charset="0"/>
              </a:rPr>
              <a:t>view the key product information such as features, images, and variants</a:t>
            </a:r>
            <a:r>
              <a:rPr lang="en-US" b="0" i="0" dirty="0">
                <a:solidFill>
                  <a:srgbClr val="202124"/>
                </a:solidFill>
                <a:effectLst/>
                <a:latin typeface="arial" panose="020B0604020202020204" pitchFamily="34" charset="0"/>
              </a:rPr>
              <a:t> by displaying a brief overview without heading to the product details page.</a:t>
            </a:r>
            <a:endParaRPr lang="en-US" dirty="0"/>
          </a:p>
        </p:txBody>
      </p:sp>
      <p:sp>
        <p:nvSpPr>
          <p:cNvPr id="3" name="Picture Placeholder 2">
            <a:extLst>
              <a:ext uri="{FF2B5EF4-FFF2-40B4-BE49-F238E27FC236}">
                <a16:creationId xmlns:a16="http://schemas.microsoft.com/office/drawing/2014/main" id="{3A0E900B-AE75-5B34-E75F-AFC30806F699}"/>
              </a:ext>
            </a:extLst>
          </p:cNvPr>
          <p:cNvSpPr>
            <a:spLocks noGrp="1"/>
          </p:cNvSpPr>
          <p:nvPr>
            <p:ph type="pic" sz="quarter" idx="15"/>
          </p:nvPr>
        </p:nvSpPr>
        <p:spPr>
          <a:xfrm>
            <a:off x="4709160" y="1104180"/>
            <a:ext cx="6574536" cy="4793699"/>
          </a:xfrm>
        </p:spPr>
      </p:sp>
      <p:pic>
        <p:nvPicPr>
          <p:cNvPr id="2" name="Picture 1">
            <a:extLst>
              <a:ext uri="{FF2B5EF4-FFF2-40B4-BE49-F238E27FC236}">
                <a16:creationId xmlns:a16="http://schemas.microsoft.com/office/drawing/2014/main" id="{1A85D6A9-980A-1530-535A-8A58686F9087}"/>
              </a:ext>
            </a:extLst>
          </p:cNvPr>
          <p:cNvPicPr>
            <a:picLocks noChangeAspect="1"/>
          </p:cNvPicPr>
          <p:nvPr/>
        </p:nvPicPr>
        <p:blipFill>
          <a:blip r:embed="rId3"/>
          <a:stretch>
            <a:fillRect/>
          </a:stretch>
        </p:blipFill>
        <p:spPr>
          <a:xfrm>
            <a:off x="4709160" y="1104181"/>
            <a:ext cx="6574536" cy="4793699"/>
          </a:xfrm>
          <a:prstGeom prst="rect">
            <a:avLst/>
          </a:prstGeom>
        </p:spPr>
      </p:pic>
    </p:spTree>
    <p:extLst>
      <p:ext uri="{BB962C8B-B14F-4D97-AF65-F5344CB8AC3E}">
        <p14:creationId xmlns:p14="http://schemas.microsoft.com/office/powerpoint/2010/main" val="38746015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Compare products</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199" y="2860331"/>
            <a:ext cx="3465576" cy="3174709"/>
          </a:xfrm>
        </p:spPr>
        <p:txBody>
          <a:bodyPr/>
          <a:lstStyle/>
          <a:p>
            <a:pPr algn="just"/>
            <a:r>
              <a:rPr lang="en-US" b="0" i="0" dirty="0">
                <a:solidFill>
                  <a:srgbClr val="202124"/>
                </a:solidFill>
                <a:effectLst/>
                <a:latin typeface="arial" panose="020B0604020202020204" pitchFamily="34" charset="0"/>
              </a:rPr>
              <a:t>The compare products feature makes it easier for your customers to </a:t>
            </a:r>
            <a:r>
              <a:rPr lang="en-US" b="1" i="0" dirty="0">
                <a:solidFill>
                  <a:srgbClr val="202124"/>
                </a:solidFill>
                <a:effectLst/>
                <a:latin typeface="arial" panose="020B0604020202020204" pitchFamily="34" charset="0"/>
              </a:rPr>
              <a:t>compare the similar product information such as material, image, and variants</a:t>
            </a:r>
            <a:r>
              <a:rPr lang="en-US" b="0" i="0" dirty="0">
                <a:solidFill>
                  <a:srgbClr val="202124"/>
                </a:solidFill>
                <a:effectLst/>
                <a:latin typeface="arial" panose="020B0604020202020204" pitchFamily="34" charset="0"/>
              </a:rPr>
              <a:t> by displaying overview without heading to the product details page.</a:t>
            </a:r>
            <a:endParaRPr lang="en-US" dirty="0"/>
          </a:p>
        </p:txBody>
      </p:sp>
      <p:sp>
        <p:nvSpPr>
          <p:cNvPr id="3" name="Picture Placeholder 2">
            <a:extLst>
              <a:ext uri="{FF2B5EF4-FFF2-40B4-BE49-F238E27FC236}">
                <a16:creationId xmlns:a16="http://schemas.microsoft.com/office/drawing/2014/main" id="{3A0E900B-AE75-5B34-E75F-AFC30806F699}"/>
              </a:ext>
            </a:extLst>
          </p:cNvPr>
          <p:cNvSpPr>
            <a:spLocks noGrp="1"/>
          </p:cNvSpPr>
          <p:nvPr>
            <p:ph type="pic" sz="quarter" idx="15"/>
          </p:nvPr>
        </p:nvSpPr>
        <p:spPr>
          <a:xfrm>
            <a:off x="4709160" y="912878"/>
            <a:ext cx="6574536" cy="5165706"/>
          </a:xfrm>
        </p:spPr>
      </p:sp>
      <p:pic>
        <p:nvPicPr>
          <p:cNvPr id="4" name="Picture 3">
            <a:extLst>
              <a:ext uri="{FF2B5EF4-FFF2-40B4-BE49-F238E27FC236}">
                <a16:creationId xmlns:a16="http://schemas.microsoft.com/office/drawing/2014/main" id="{E4D35707-35BA-907F-F7EC-82C52EF79342}"/>
              </a:ext>
            </a:extLst>
          </p:cNvPr>
          <p:cNvPicPr>
            <a:picLocks noChangeAspect="1"/>
          </p:cNvPicPr>
          <p:nvPr/>
        </p:nvPicPr>
        <p:blipFill>
          <a:blip r:embed="rId3"/>
          <a:stretch>
            <a:fillRect/>
          </a:stretch>
        </p:blipFill>
        <p:spPr>
          <a:xfrm>
            <a:off x="4709160" y="912878"/>
            <a:ext cx="6574536" cy="5165706"/>
          </a:xfrm>
          <a:prstGeom prst="rect">
            <a:avLst/>
          </a:prstGeom>
        </p:spPr>
      </p:pic>
    </p:spTree>
    <p:extLst>
      <p:ext uri="{BB962C8B-B14F-4D97-AF65-F5344CB8AC3E}">
        <p14:creationId xmlns:p14="http://schemas.microsoft.com/office/powerpoint/2010/main" val="13811208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470</Words>
  <Application>Microsoft Macintosh PowerPoint</Application>
  <PresentationFormat>Widescreen</PresentationFormat>
  <Paragraphs>36</Paragraphs>
  <Slides>13</Slides>
  <Notes>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13</vt:i4>
      </vt:variant>
    </vt:vector>
  </HeadingPairs>
  <TitlesOfParts>
    <vt:vector size="23" baseType="lpstr">
      <vt:lpstr>Arial</vt:lpstr>
      <vt:lpstr>Arial</vt:lpstr>
      <vt:lpstr>Calibri</vt:lpstr>
      <vt:lpstr>Helvetica Neue</vt:lpstr>
      <vt:lpstr>Segoe UI</vt:lpstr>
      <vt:lpstr>Segoe UI Light</vt:lpstr>
      <vt:lpstr>Balancing Act</vt:lpstr>
      <vt:lpstr>Wellspring</vt:lpstr>
      <vt:lpstr>Star of the show</vt:lpstr>
      <vt:lpstr>Amusements</vt:lpstr>
      <vt:lpstr>AGURI BRAND &amp; PASCAL IMITATION JEWELRY</vt:lpstr>
      <vt:lpstr>About us</vt:lpstr>
      <vt:lpstr>Our team</vt:lpstr>
      <vt:lpstr>Implementation  Environment </vt:lpstr>
      <vt:lpstr>D b  d I a g r a m</vt:lpstr>
      <vt:lpstr>S I t e  m a p </vt:lpstr>
      <vt:lpstr>product searching</vt:lpstr>
      <vt:lpstr>Quick view</vt:lpstr>
      <vt:lpstr>Compare products</vt:lpstr>
      <vt:lpstr>THE STAR OF THE SHOW</vt:lpstr>
      <vt:lpstr>AMUSEMENTS</vt:lpstr>
      <vt:lpstr>AMUSEMENTS </vt:lpstr>
      <vt:lpstr>USE THESE COLORS IN ANY 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2022-12-09T09:25:21Z</dcterms:modified>
</cp:coreProperties>
</file>